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5143500" type="screen16x9"/>
  <p:notesSz cx="6858000" cy="9144000"/>
  <p:embeddedFontLst>
    <p:embeddedFont>
      <p:font typeface="Book Antiqua" panose="02040602050305030304" pitchFamily="18" charset="0"/>
      <p:regular r:id="rId40"/>
      <p:bold r:id="rId41"/>
      <p:italic r:id="rId42"/>
      <p:boldItalic r:id="rId43"/>
    </p:embeddedFont>
    <p:embeddedFont>
      <p:font typeface="Montserrat" panose="00000500000000000000" pitchFamily="2" charset="0"/>
      <p:regular r:id="rId44"/>
      <p:bold r:id="rId45"/>
      <p:italic r:id="rId46"/>
      <p:boldItalic r:id="rId47"/>
    </p:embeddedFont>
    <p:embeddedFont>
      <p:font typeface="Raleway" pitchFamily="2" charset="0"/>
      <p:regular r:id="rId48"/>
      <p:bold r:id="rId49"/>
      <p:italic r:id="rId50"/>
      <p:boldItalic r:id="rId51"/>
    </p:embeddedFont>
    <p:embeddedFont>
      <p:font typeface="Roboto" panose="02000000000000000000" pitchFamily="2" charset="0"/>
      <p:regular r:id="rId52"/>
    </p:embeddedFont>
    <p:embeddedFont>
      <p:font typeface="Source Sans Pro" panose="020B0503030403020204" pitchFamily="34" charset="0"/>
      <p:regular r:id="rId53"/>
      <p:bold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59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ll Jones" userId="18e2199af911abfd" providerId="LiveId" clId="{78837578-1CE8-4DA3-82FF-1A2D2929E4A3}"/>
    <pc:docChg chg="modSld">
      <pc:chgData name="Jill Jones" userId="18e2199af911abfd" providerId="LiveId" clId="{78837578-1CE8-4DA3-82FF-1A2D2929E4A3}" dt="2024-10-27T07:08:26.243" v="6" actId="14100"/>
      <pc:docMkLst>
        <pc:docMk/>
      </pc:docMkLst>
      <pc:sldChg chg="modSp mod">
        <pc:chgData name="Jill Jones" userId="18e2199af911abfd" providerId="LiveId" clId="{78837578-1CE8-4DA3-82FF-1A2D2929E4A3}" dt="2024-10-27T07:08:26.243" v="6" actId="14100"/>
        <pc:sldMkLst>
          <pc:docMk/>
          <pc:sldMk cId="0" sldId="285"/>
        </pc:sldMkLst>
        <pc:spChg chg="mod">
          <ac:chgData name="Jill Jones" userId="18e2199af911abfd" providerId="LiveId" clId="{78837578-1CE8-4DA3-82FF-1A2D2929E4A3}" dt="2024-10-27T07:08:22.805" v="5" actId="14100"/>
          <ac:spMkLst>
            <pc:docMk/>
            <pc:sldMk cId="0" sldId="285"/>
            <ac:spMk id="312" creationId="{00000000-0000-0000-0000-000000000000}"/>
          </ac:spMkLst>
        </pc:spChg>
        <pc:picChg chg="mod">
          <ac:chgData name="Jill Jones" userId="18e2199af911abfd" providerId="LiveId" clId="{78837578-1CE8-4DA3-82FF-1A2D2929E4A3}" dt="2024-10-27T07:08:26.243" v="6" actId="14100"/>
          <ac:picMkLst>
            <pc:docMk/>
            <pc:sldMk cId="0" sldId="285"/>
            <ac:picMk id="31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8c51b3b22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8c51b3b22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96dd1e535d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96dd1e535d_1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4dc3d3829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4dc3d3829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96dd1e535d_1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96dd1e535d_1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8c51b3b22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8c51b3b222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8c51b3b22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8c51b3b22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8c51b3b222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8c51b3b222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8c51b3b222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8c51b3b222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8c51b3b222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8c51b3b222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4dc3d3829a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4dc3d3829a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dc3d3829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dc3d3829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8c51b3b222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8c51b3b222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96dd1e535d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96dd1e535d_1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96dd1e535d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96dd1e535d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96dd1e535d_1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96dd1e535d_1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8c51b3b222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8c51b3b222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8c51b3b222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8c51b3b222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8c51b3b222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8c51b3b222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8ccfa27de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8ccfa27de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8ccfa27dea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8ccfa27dea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8ccfa27de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8ccfa27dea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4dc3d3829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4dc3d3829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96dd1e535d_1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96dd1e535d_1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96dd1e535d_1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96dd1e535d_1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96dd1e535d_1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296dd1e535d_1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96dd1e535d_1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96dd1e535d_1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96dd1e535d_1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96dd1e535d_1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96dd1e535d_1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296dd1e535d_1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4dc3d3829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24dc3d3829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8ce7170b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28ce7170b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8bf1c8f25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8bf1c8f25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96dd1e535d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96dd1e535d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4dc3d3829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4dc3d3829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96dd1e535d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96dd1e535d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8c51b3b22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8c51b3b22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4dc3d3829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4dc3d3829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Display Games 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#3</a:t>
            </a:r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6490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a simple calculation to assign a value to a variable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957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Add a line of code that uses the assignment statement shown on the last slide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6957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Use the display.show() statement to show the num variable</a:t>
            </a:r>
            <a:endParaRPr/>
          </a:p>
        </p:txBody>
      </p:sp>
      <p:pic>
        <p:nvPicPr>
          <p:cNvPr id="147" name="Google Shape;14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900" y="3194600"/>
            <a:ext cx="3020400" cy="52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7400" y="959275"/>
            <a:ext cx="2722825" cy="135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#3</a:t>
            </a:r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4979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code caused an error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Go to your Mission Log and write the error message </a:t>
            </a:r>
            <a:endParaRPr/>
          </a:p>
        </p:txBody>
      </p:sp>
      <p:pic>
        <p:nvPicPr>
          <p:cNvPr id="155" name="Google Shape;15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4825" y="959275"/>
            <a:ext cx="3193200" cy="21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3"/>
          <p:cNvSpPr/>
          <p:nvPr/>
        </p:nvSpPr>
        <p:spPr>
          <a:xfrm>
            <a:off x="5475400" y="2546525"/>
            <a:ext cx="1232400" cy="388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4D0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57" name="Google Shape;157;p23"/>
          <p:cNvCxnSpPr>
            <a:endCxn id="156" idx="1"/>
          </p:cNvCxnSpPr>
          <p:nvPr/>
        </p:nvCxnSpPr>
        <p:spPr>
          <a:xfrm>
            <a:off x="3243400" y="2692025"/>
            <a:ext cx="2232000" cy="48600"/>
          </a:xfrm>
          <a:prstGeom prst="straightConnector1">
            <a:avLst/>
          </a:prstGeom>
          <a:noFill/>
          <a:ln w="19050" cap="flat" cmpd="sng">
            <a:solidFill>
              <a:srgbClr val="F4D038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#4: Converting types</a:t>
            </a:r>
            <a:endParaRPr/>
          </a:p>
        </p:txBody>
      </p:sp>
      <p:sp>
        <p:nvSpPr>
          <p:cNvPr id="163" name="Google Shape;163;p24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does display.show(num) not work?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">
                <a:solidFill>
                  <a:srgbClr val="000000"/>
                </a:solidFill>
              </a:rPr>
              <a:t>display.show(“Ahoy”) works</a:t>
            </a:r>
            <a:endParaRPr>
              <a:solidFill>
                <a:srgbClr val="000000"/>
              </a:solidFill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○"/>
            </a:pPr>
            <a:r>
              <a:rPr lang="en" sz="2000" b="1">
                <a:solidFill>
                  <a:srgbClr val="38761D"/>
                </a:solidFill>
              </a:rPr>
              <a:t>“Ahoy”</a:t>
            </a:r>
            <a:r>
              <a:rPr lang="en" sz="2000">
                <a:solidFill>
                  <a:srgbClr val="000000"/>
                </a:solidFill>
              </a:rPr>
              <a:t> is a type </a:t>
            </a:r>
            <a:r>
              <a:rPr lang="en" sz="2000" b="1">
                <a:solidFill>
                  <a:srgbClr val="38761D"/>
                </a:solidFill>
              </a:rPr>
              <a:t>string</a:t>
            </a:r>
            <a:endParaRPr sz="2000" b="1">
              <a:solidFill>
                <a:srgbClr val="38761D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">
                <a:solidFill>
                  <a:srgbClr val="000000"/>
                </a:solidFill>
              </a:rPr>
              <a:t>display.show(pics.HEART) works</a:t>
            </a:r>
            <a:endParaRPr>
              <a:solidFill>
                <a:srgbClr val="000000"/>
              </a:solidFill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○"/>
            </a:pPr>
            <a:r>
              <a:rPr lang="en" sz="2000" b="1">
                <a:solidFill>
                  <a:srgbClr val="0000FF"/>
                </a:solidFill>
              </a:rPr>
              <a:t>pics.HEART</a:t>
            </a:r>
            <a:r>
              <a:rPr lang="en" sz="2000">
                <a:solidFill>
                  <a:srgbClr val="000000"/>
                </a:solidFill>
              </a:rPr>
              <a:t> is a type </a:t>
            </a:r>
            <a:r>
              <a:rPr lang="en" sz="2000" b="1">
                <a:solidFill>
                  <a:srgbClr val="0000FF"/>
                </a:solidFill>
              </a:rPr>
              <a:t>CodeX image</a:t>
            </a:r>
            <a:endParaRPr sz="2000" b="1">
              <a:solidFill>
                <a:srgbClr val="0000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">
                <a:solidFill>
                  <a:srgbClr val="000000"/>
                </a:solidFill>
              </a:rPr>
              <a:t>display.show(num) does not work</a:t>
            </a:r>
            <a:endParaRPr>
              <a:solidFill>
                <a:srgbClr val="000000"/>
              </a:solidFill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○"/>
            </a:pPr>
            <a:r>
              <a:rPr lang="en" sz="2000" b="1">
                <a:solidFill>
                  <a:srgbClr val="FF0000"/>
                </a:solidFill>
              </a:rPr>
              <a:t>num</a:t>
            </a:r>
            <a:r>
              <a:rPr lang="en" sz="2000">
                <a:solidFill>
                  <a:srgbClr val="000000"/>
                </a:solidFill>
              </a:rPr>
              <a:t> is a type </a:t>
            </a:r>
            <a:r>
              <a:rPr lang="en" sz="2000" b="1">
                <a:solidFill>
                  <a:srgbClr val="FF0000"/>
                </a:solidFill>
              </a:rPr>
              <a:t>integer</a:t>
            </a:r>
            <a:endParaRPr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#4: Converting types</a:t>
            </a:r>
            <a:endParaRPr/>
          </a:p>
        </p:txBody>
      </p:sp>
      <p:sp>
        <p:nvSpPr>
          <p:cNvPr id="169" name="Google Shape;169;p25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64740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does display.show(num) not work?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It doesn’t work with an </a:t>
            </a:r>
            <a:r>
              <a:rPr lang="en" b="1">
                <a:solidFill>
                  <a:srgbClr val="FF0000"/>
                </a:solidFill>
              </a:rPr>
              <a:t>integer</a:t>
            </a:r>
            <a:r>
              <a:rPr lang="en"/>
              <a:t>, but it will work with a </a:t>
            </a:r>
            <a:r>
              <a:rPr lang="en" b="1">
                <a:solidFill>
                  <a:srgbClr val="38761D"/>
                </a:solidFill>
              </a:rPr>
              <a:t>string -- </a:t>
            </a:r>
            <a:r>
              <a:rPr lang="en">
                <a:solidFill>
                  <a:srgbClr val="38761D"/>
                </a:solidFill>
              </a:rPr>
              <a:t>the </a:t>
            </a:r>
            <a:r>
              <a:rPr lang="en" b="1">
                <a:solidFill>
                  <a:schemeClr val="dk2"/>
                </a:solidFill>
              </a:rPr>
              <a:t>type</a:t>
            </a:r>
            <a:r>
              <a:rPr lang="en">
                <a:solidFill>
                  <a:srgbClr val="38761D"/>
                </a:solidFill>
              </a:rPr>
              <a:t> is wrong.</a:t>
            </a:r>
            <a:endParaRPr>
              <a:solidFill>
                <a:srgbClr val="38761D"/>
              </a:solidFill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">
                <a:solidFill>
                  <a:srgbClr val="000000"/>
                </a:solidFill>
              </a:rPr>
              <a:t>If an integer is converted, or changed, to a string, then display.show() will work -- no error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">
                <a:solidFill>
                  <a:srgbClr val="000000"/>
                </a:solidFill>
              </a:rPr>
              <a:t>Python has a function that will convert (change) any value to a </a:t>
            </a:r>
            <a:r>
              <a:rPr lang="en" b="1">
                <a:solidFill>
                  <a:srgbClr val="38761D"/>
                </a:solidFill>
              </a:rPr>
              <a:t>string</a:t>
            </a:r>
            <a:endParaRPr b="1">
              <a:solidFill>
                <a:srgbClr val="38761D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400"/>
              <a:buFont typeface="Arial"/>
              <a:buChar char="○"/>
            </a:pPr>
            <a:r>
              <a:rPr lang="en" b="1">
                <a:solidFill>
                  <a:srgbClr val="38761D"/>
                </a:solidFill>
              </a:rPr>
              <a:t>str()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170" name="Google Shape;170;p25"/>
          <p:cNvSpPr/>
          <p:nvPr/>
        </p:nvSpPr>
        <p:spPr>
          <a:xfrm>
            <a:off x="6843775" y="1595450"/>
            <a:ext cx="1940100" cy="22128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1" name="Google Shape;171;p25"/>
          <p:cNvSpPr txBox="1"/>
          <p:nvPr/>
        </p:nvSpPr>
        <p:spPr>
          <a:xfrm>
            <a:off x="6931100" y="1595450"/>
            <a:ext cx="1901100" cy="27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EXAMPLES: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>
                <a:latin typeface="Calibri"/>
                <a:ea typeface="Calibri"/>
                <a:cs typeface="Calibri"/>
                <a:sym typeface="Calibri"/>
              </a:rPr>
              <a:t>For each of these examples, the value in the (parenthesis) is changed to a </a:t>
            </a:r>
            <a:r>
              <a:rPr lang="en" sz="1600" b="1" i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“string”</a:t>
            </a:r>
            <a:endParaRPr sz="1600" b="1" i="1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str(1)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str(num)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>
            <a:spLocks noGrp="1"/>
          </p:cNvSpPr>
          <p:nvPr>
            <p:ph type="title"/>
          </p:nvPr>
        </p:nvSpPr>
        <p:spPr>
          <a:xfrm>
            <a:off x="406125" y="183475"/>
            <a:ext cx="8426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#4</a:t>
            </a:r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body" idx="1"/>
          </p:nvPr>
        </p:nvSpPr>
        <p:spPr>
          <a:xfrm>
            <a:off x="406125" y="592050"/>
            <a:ext cx="8252700" cy="43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Modify your code by using the </a:t>
            </a:r>
            <a:r>
              <a:rPr lang="en" b="1">
                <a:solidFill>
                  <a:schemeClr val="dk2"/>
                </a:solidFill>
              </a:rPr>
              <a:t>str()</a:t>
            </a:r>
            <a:r>
              <a:rPr lang="en">
                <a:solidFill>
                  <a:schemeClr val="dk2"/>
                </a:solidFill>
              </a:rPr>
              <a:t> conversion function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Change the display.show(num) code to use the </a:t>
            </a:r>
            <a:r>
              <a:rPr lang="en" b="1"/>
              <a:t>str()</a:t>
            </a:r>
            <a:r>
              <a:rPr lang="en"/>
              <a:t> function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Be careful to match your parenthesis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your code</a:t>
            </a:r>
            <a:endParaRPr/>
          </a:p>
        </p:txBody>
      </p:sp>
      <p:pic>
        <p:nvPicPr>
          <p:cNvPr id="178" name="Google Shape;17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8527" y="3089150"/>
            <a:ext cx="3792200" cy="153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#5: Second show message</a:t>
            </a:r>
            <a:endParaRPr/>
          </a:p>
        </p:txBody>
      </p:sp>
      <p:sp>
        <p:nvSpPr>
          <p:cNvPr id="184" name="Google Shape;184;p27"/>
          <p:cNvSpPr txBox="1">
            <a:spLocks noGrp="1"/>
          </p:cNvSpPr>
          <p:nvPr>
            <p:ph type="body" idx="1"/>
          </p:nvPr>
        </p:nvSpPr>
        <p:spPr>
          <a:xfrm>
            <a:off x="448350" y="959275"/>
            <a:ext cx="8289600" cy="37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you display two messages?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 Mission 3, you tried showing two (or four) different colors in a pixel. This didn’t work until you slowed down the program by using a sleep().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What do you think will happen if you try to display two messages?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#5</a:t>
            </a:r>
            <a:endParaRPr/>
          </a:p>
        </p:txBody>
      </p:sp>
      <p:sp>
        <p:nvSpPr>
          <p:cNvPr id="190" name="Google Shape;190;p28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68055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What do you think will happen if you try to print two messages?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Go to the Mission Log and write your prediction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Then change your code to display two messages:</a:t>
            </a:r>
            <a:endParaRPr/>
          </a:p>
        </p:txBody>
      </p:sp>
      <p:pic>
        <p:nvPicPr>
          <p:cNvPr id="191" name="Google Shape;19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6527" y="3244250"/>
            <a:ext cx="3362196" cy="152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#6: Printing text</a:t>
            </a:r>
            <a:endParaRPr/>
          </a:p>
        </p:txBody>
      </p:sp>
      <p:sp>
        <p:nvSpPr>
          <p:cNvPr id="197" name="Google Shape;197;p29"/>
          <p:cNvSpPr txBox="1">
            <a:spLocks noGrp="1"/>
          </p:cNvSpPr>
          <p:nvPr>
            <p:ph type="body" idx="1"/>
          </p:nvPr>
        </p:nvSpPr>
        <p:spPr>
          <a:xfrm>
            <a:off x="311700" y="831000"/>
            <a:ext cx="8029800" cy="3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display.show() command will only show one thing at a time. So, just like the pixels, the second thing is displayed on top of the first thing.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CodeX has another way to display a </a:t>
            </a:r>
            <a:r>
              <a:rPr lang="en" b="1">
                <a:solidFill>
                  <a:srgbClr val="38761D"/>
                </a:solidFill>
              </a:rPr>
              <a:t>string</a:t>
            </a:r>
            <a:endParaRPr b="1">
              <a:solidFill>
                <a:srgbClr val="38761D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Use </a:t>
            </a:r>
            <a:r>
              <a:rPr lang="en" b="1">
                <a:solidFill>
                  <a:schemeClr val="dk2"/>
                </a:solidFill>
              </a:rPr>
              <a:t>display.print(</a:t>
            </a:r>
            <a:r>
              <a:rPr lang="en" b="1">
                <a:solidFill>
                  <a:srgbClr val="38761D"/>
                </a:solidFill>
              </a:rPr>
              <a:t>“string”</a:t>
            </a:r>
            <a:r>
              <a:rPr lang="en" b="1">
                <a:solidFill>
                  <a:schemeClr val="dk2"/>
                </a:solidFill>
              </a:rPr>
              <a:t>)</a:t>
            </a:r>
            <a:endParaRPr b="1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All </a:t>
            </a:r>
            <a:r>
              <a:rPr lang="en" b="1">
                <a:solidFill>
                  <a:schemeClr val="dk2"/>
                </a:solidFill>
              </a:rPr>
              <a:t>display.print(</a:t>
            </a:r>
            <a:r>
              <a:rPr lang="en" b="1">
                <a:solidFill>
                  <a:srgbClr val="38761D"/>
                </a:solidFill>
              </a:rPr>
              <a:t>“string”</a:t>
            </a:r>
            <a:r>
              <a:rPr lang="en" b="1">
                <a:solidFill>
                  <a:schemeClr val="dk2"/>
                </a:solidFill>
              </a:rPr>
              <a:t>)</a:t>
            </a:r>
            <a:r>
              <a:rPr lang="en">
                <a:solidFill>
                  <a:schemeClr val="dk2"/>
                </a:solidFill>
              </a:rPr>
              <a:t> messages will be displayed, one after another -- each on its own line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#6</a:t>
            </a:r>
            <a:endParaRPr/>
          </a:p>
        </p:txBody>
      </p:sp>
      <p:sp>
        <p:nvSpPr>
          <p:cNvPr id="203" name="Google Shape;203;p30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76113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 your code to </a:t>
            </a:r>
            <a:r>
              <a:rPr lang="en" b="1"/>
              <a:t>print</a:t>
            </a:r>
            <a:r>
              <a:rPr lang="en"/>
              <a:t> the </a:t>
            </a:r>
            <a:r>
              <a:rPr lang="en" b="1">
                <a:solidFill>
                  <a:srgbClr val="38761D"/>
                </a:solidFill>
              </a:rPr>
              <a:t>strings</a:t>
            </a:r>
            <a:r>
              <a:rPr lang="en"/>
              <a:t>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Change the display.show() command to display.print()</a:t>
            </a:r>
            <a:endParaRPr/>
          </a:p>
        </p:txBody>
      </p:sp>
      <p:pic>
        <p:nvPicPr>
          <p:cNvPr id="204" name="Google Shape;20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8004" y="2583775"/>
            <a:ext cx="3987000" cy="17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Typed and Printed quiz</a:t>
            </a:r>
            <a:endParaRPr/>
          </a:p>
        </p:txBody>
      </p:sp>
      <p:sp>
        <p:nvSpPr>
          <p:cNvPr id="210" name="Google Shape;210;p31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far you have learned about Python data types and the display.print() command.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Answer the quiz questions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11" name="Google Shape;21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0777" y="1005839"/>
            <a:ext cx="2244600" cy="178118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1"/>
          <p:cNvSpPr txBox="1"/>
          <p:nvPr/>
        </p:nvSpPr>
        <p:spPr>
          <a:xfrm>
            <a:off x="6084288" y="2107625"/>
            <a:ext cx="27480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CODEX</a:t>
            </a:r>
            <a:endParaRPr sz="4800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p31"/>
          <p:cNvSpPr/>
          <p:nvPr/>
        </p:nvSpPr>
        <p:spPr>
          <a:xfrm>
            <a:off x="6350775" y="2787025"/>
            <a:ext cx="2244600" cy="445500"/>
          </a:xfrm>
          <a:prstGeom prst="rect">
            <a:avLst/>
          </a:prstGeom>
          <a:solidFill>
            <a:srgbClr val="F4D0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4" name="Google Shape;214;p31"/>
          <p:cNvSpPr txBox="1"/>
          <p:nvPr/>
        </p:nvSpPr>
        <p:spPr>
          <a:xfrm>
            <a:off x="6350925" y="2634625"/>
            <a:ext cx="22446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sz="36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Pre-Mission Preparation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807100" cy="31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Mission 4 log, answer the pre-mission preparation questions: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Other than a computer or cellphone, what are some things that have a screen?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What are things you might want to display on a screen?</a:t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0475" y="5546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2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#7: Branching</a:t>
            </a:r>
            <a:endParaRPr/>
          </a:p>
        </p:txBody>
      </p:sp>
      <p:sp>
        <p:nvSpPr>
          <p:cNvPr id="220" name="Google Shape;220;p32"/>
          <p:cNvSpPr txBox="1">
            <a:spLocks noGrp="1"/>
          </p:cNvSpPr>
          <p:nvPr>
            <p:ph type="body" idx="1"/>
          </p:nvPr>
        </p:nvSpPr>
        <p:spPr>
          <a:xfrm>
            <a:off x="370725" y="869975"/>
            <a:ext cx="8199600" cy="32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During the next objectives, you will create a button-pressing game. Here are the parts of the game: 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AutoNum type="arabicPeriod"/>
            </a:pPr>
            <a:r>
              <a:rPr lang="en">
                <a:solidFill>
                  <a:schemeClr val="dk2"/>
                </a:solidFill>
              </a:rPr>
              <a:t>Display a button to press.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AutoNum type="arabicPeriod"/>
            </a:pPr>
            <a:r>
              <a:rPr lang="en">
                <a:solidFill>
                  <a:schemeClr val="dk2"/>
                </a:solidFill>
              </a:rPr>
              <a:t>Press and hold the button. You will have one second.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AutoNum type="arabicPeriod"/>
            </a:pPr>
            <a:r>
              <a:rPr lang="en">
                <a:solidFill>
                  <a:schemeClr val="dk2"/>
                </a:solidFill>
              </a:rPr>
              <a:t>If the correct button is pressed, light a pixel GREEN, otherwise light the pixel RED</a:t>
            </a:r>
            <a:endParaRPr>
              <a:solidFill>
                <a:schemeClr val="dk2"/>
              </a:solidFill>
            </a:endParaRPr>
          </a:p>
          <a:p>
            <a:pPr marL="457200" lvl="0" indent="-2952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boto"/>
              <a:buChar char="●"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3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#7: Branching</a:t>
            </a:r>
            <a:endParaRPr/>
          </a:p>
        </p:txBody>
      </p:sp>
      <p:sp>
        <p:nvSpPr>
          <p:cNvPr id="226" name="Google Shape;226;p33"/>
          <p:cNvSpPr txBox="1">
            <a:spLocks noGrp="1"/>
          </p:cNvSpPr>
          <p:nvPr>
            <p:ph type="body" idx="1"/>
          </p:nvPr>
        </p:nvSpPr>
        <p:spPr>
          <a:xfrm>
            <a:off x="370725" y="869975"/>
            <a:ext cx="5075700" cy="32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Step #3 is a new concept -- branching.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Branching is when the computer makes a choice between two things.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Here is an example of branching.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Notice the indenting -- this is very important!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-295275" algn="l" rtl="0"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boto"/>
              <a:buChar char="●"/>
            </a:pPr>
            <a:endParaRPr/>
          </a:p>
        </p:txBody>
      </p:sp>
      <p:pic>
        <p:nvPicPr>
          <p:cNvPr id="227" name="Google Shape;22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0600" y="2732375"/>
            <a:ext cx="3402050" cy="14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0600" y="1075150"/>
            <a:ext cx="3402051" cy="1004737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29" name="Google Shape;229;p33"/>
          <p:cNvCxnSpPr>
            <a:stCxn id="228" idx="2"/>
            <a:endCxn id="227" idx="0"/>
          </p:cNvCxnSpPr>
          <p:nvPr/>
        </p:nvCxnSpPr>
        <p:spPr>
          <a:xfrm>
            <a:off x="7241625" y="2079887"/>
            <a:ext cx="0" cy="652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4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#7: Branching</a:t>
            </a:r>
            <a:endParaRPr/>
          </a:p>
        </p:txBody>
      </p:sp>
      <p:sp>
        <p:nvSpPr>
          <p:cNvPr id="235" name="Google Shape;235;p34"/>
          <p:cNvSpPr txBox="1">
            <a:spLocks noGrp="1"/>
          </p:cNvSpPr>
          <p:nvPr>
            <p:ph type="body" idx="1"/>
          </p:nvPr>
        </p:nvSpPr>
        <p:spPr>
          <a:xfrm>
            <a:off x="370725" y="869975"/>
            <a:ext cx="5075700" cy="7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Take a closer look at branching: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-295275" algn="l" rtl="0"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boto"/>
              <a:buChar char="●"/>
            </a:pPr>
            <a:endParaRPr/>
          </a:p>
        </p:txBody>
      </p:sp>
      <p:pic>
        <p:nvPicPr>
          <p:cNvPr id="236" name="Google Shape;23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0150" y="2154305"/>
            <a:ext cx="4658600" cy="197805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4"/>
          <p:cNvSpPr/>
          <p:nvPr/>
        </p:nvSpPr>
        <p:spPr>
          <a:xfrm>
            <a:off x="2457225" y="2327275"/>
            <a:ext cx="1251900" cy="349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4D0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8" name="Google Shape;238;p34"/>
          <p:cNvSpPr txBox="1"/>
          <p:nvPr/>
        </p:nvSpPr>
        <p:spPr>
          <a:xfrm>
            <a:off x="986975" y="1468525"/>
            <a:ext cx="4260300" cy="3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FF"/>
                </a:solidFill>
                <a:latin typeface="Book Antiqua"/>
                <a:ea typeface="Book Antiqua"/>
                <a:cs typeface="Book Antiqua"/>
                <a:sym typeface="Book Antiqua"/>
              </a:rPr>
              <a:t>This is a condition that will be</a:t>
            </a:r>
            <a:r>
              <a:rPr lang="en" sz="1600"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" sz="1600" b="1">
                <a:latin typeface="Book Antiqua"/>
                <a:ea typeface="Book Antiqua"/>
                <a:cs typeface="Book Antiqua"/>
                <a:sym typeface="Book Antiqua"/>
              </a:rPr>
              <a:t>True</a:t>
            </a:r>
            <a:r>
              <a:rPr lang="en" sz="1600"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" sz="1600">
                <a:solidFill>
                  <a:srgbClr val="0000FF"/>
                </a:solidFill>
                <a:latin typeface="Book Antiqua"/>
                <a:ea typeface="Book Antiqua"/>
                <a:cs typeface="Book Antiqua"/>
                <a:sym typeface="Book Antiqua"/>
              </a:rPr>
              <a:t>or</a:t>
            </a:r>
            <a:r>
              <a:rPr lang="en" sz="1600"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" sz="1600" b="1">
                <a:latin typeface="Book Antiqua"/>
                <a:ea typeface="Book Antiqua"/>
                <a:cs typeface="Book Antiqua"/>
                <a:sym typeface="Book Antiqua"/>
              </a:rPr>
              <a:t>False</a:t>
            </a:r>
            <a:endParaRPr sz="1600" b="1"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239" name="Google Shape;239;p34"/>
          <p:cNvCxnSpPr>
            <a:stCxn id="238" idx="2"/>
            <a:endCxn id="237" idx="0"/>
          </p:cNvCxnSpPr>
          <p:nvPr/>
        </p:nvCxnSpPr>
        <p:spPr>
          <a:xfrm flipH="1">
            <a:off x="3083225" y="1818025"/>
            <a:ext cx="33900" cy="509400"/>
          </a:xfrm>
          <a:prstGeom prst="straightConnector1">
            <a:avLst/>
          </a:prstGeom>
          <a:noFill/>
          <a:ln w="19050" cap="flat" cmpd="sng">
            <a:solidFill>
              <a:srgbClr val="F4D03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0" name="Google Shape;240;p34"/>
          <p:cNvSpPr/>
          <p:nvPr/>
        </p:nvSpPr>
        <p:spPr>
          <a:xfrm>
            <a:off x="2428125" y="2754275"/>
            <a:ext cx="3813900" cy="349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4EB7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1" name="Google Shape;241;p34"/>
          <p:cNvSpPr/>
          <p:nvPr/>
        </p:nvSpPr>
        <p:spPr>
          <a:xfrm>
            <a:off x="2457225" y="3624825"/>
            <a:ext cx="3813900" cy="349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D5A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2" name="Google Shape;242;p34"/>
          <p:cNvSpPr txBox="1"/>
          <p:nvPr/>
        </p:nvSpPr>
        <p:spPr>
          <a:xfrm>
            <a:off x="86400" y="2616975"/>
            <a:ext cx="1730400" cy="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FF"/>
                </a:solidFill>
                <a:latin typeface="Book Antiqua"/>
                <a:ea typeface="Book Antiqua"/>
                <a:cs typeface="Book Antiqua"/>
                <a:sym typeface="Book Antiqua"/>
              </a:rPr>
              <a:t>The IF part will run when the condition is </a:t>
            </a:r>
            <a:r>
              <a:rPr lang="en" sz="1600" b="1">
                <a:solidFill>
                  <a:srgbClr val="1E1E1E"/>
                </a:solidFill>
                <a:latin typeface="Book Antiqua"/>
                <a:ea typeface="Book Antiqua"/>
                <a:cs typeface="Book Antiqua"/>
                <a:sym typeface="Book Antiqua"/>
              </a:rPr>
              <a:t>True</a:t>
            </a:r>
            <a:endParaRPr sz="1600" b="1">
              <a:solidFill>
                <a:srgbClr val="1E1E1E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243" name="Google Shape;243;p34"/>
          <p:cNvCxnSpPr>
            <a:stCxn id="242" idx="3"/>
            <a:endCxn id="240" idx="1"/>
          </p:cNvCxnSpPr>
          <p:nvPr/>
        </p:nvCxnSpPr>
        <p:spPr>
          <a:xfrm rot="10800000" flipH="1">
            <a:off x="1816800" y="2929125"/>
            <a:ext cx="611400" cy="130200"/>
          </a:xfrm>
          <a:prstGeom prst="straightConnector1">
            <a:avLst/>
          </a:prstGeom>
          <a:noFill/>
          <a:ln w="19050" cap="flat" cmpd="sng">
            <a:solidFill>
              <a:srgbClr val="4EB74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4" name="Google Shape;244;p34"/>
          <p:cNvSpPr txBox="1"/>
          <p:nvPr/>
        </p:nvSpPr>
        <p:spPr>
          <a:xfrm>
            <a:off x="6954475" y="3211725"/>
            <a:ext cx="1877700" cy="9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FF"/>
                </a:solidFill>
                <a:latin typeface="Book Antiqua"/>
                <a:ea typeface="Book Antiqua"/>
                <a:cs typeface="Book Antiqua"/>
                <a:sym typeface="Book Antiqua"/>
              </a:rPr>
              <a:t>The ELSE part will run when the condition is </a:t>
            </a:r>
            <a:r>
              <a:rPr lang="en" sz="1600" b="1">
                <a:solidFill>
                  <a:srgbClr val="1E1E1E"/>
                </a:solidFill>
                <a:latin typeface="Book Antiqua"/>
                <a:ea typeface="Book Antiqua"/>
                <a:cs typeface="Book Antiqua"/>
                <a:sym typeface="Book Antiqua"/>
              </a:rPr>
              <a:t>False</a:t>
            </a:r>
            <a:endParaRPr sz="1600" b="1">
              <a:solidFill>
                <a:srgbClr val="1E1E1E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245" name="Google Shape;245;p34"/>
          <p:cNvCxnSpPr>
            <a:stCxn id="244" idx="1"/>
            <a:endCxn id="241" idx="3"/>
          </p:cNvCxnSpPr>
          <p:nvPr/>
        </p:nvCxnSpPr>
        <p:spPr>
          <a:xfrm flipH="1">
            <a:off x="6271075" y="3672075"/>
            <a:ext cx="683400" cy="127500"/>
          </a:xfrm>
          <a:prstGeom prst="straightConnector1">
            <a:avLst/>
          </a:prstGeom>
          <a:noFill/>
          <a:ln w="19050" cap="flat" cmpd="sng">
            <a:solidFill>
              <a:srgbClr val="D5A6B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6" name="Google Shape;246;p34"/>
          <p:cNvSpPr txBox="1"/>
          <p:nvPr/>
        </p:nvSpPr>
        <p:spPr>
          <a:xfrm>
            <a:off x="6679875" y="655475"/>
            <a:ext cx="1877700" cy="9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  <a:latin typeface="Book Antiqua"/>
                <a:ea typeface="Book Antiqua"/>
                <a:cs typeface="Book Antiqua"/>
                <a:sym typeface="Book Antiqua"/>
              </a:rPr>
              <a:t>Notice the colon(:) after the </a:t>
            </a:r>
            <a:r>
              <a:rPr lang="en" sz="1600" b="1">
                <a:solidFill>
                  <a:srgbClr val="FF0000"/>
                </a:solidFill>
                <a:latin typeface="Book Antiqua"/>
                <a:ea typeface="Book Antiqua"/>
                <a:cs typeface="Book Antiqua"/>
                <a:sym typeface="Book Antiqua"/>
              </a:rPr>
              <a:t>if</a:t>
            </a:r>
            <a:r>
              <a:rPr lang="en" sz="1600">
                <a:solidFill>
                  <a:srgbClr val="FF0000"/>
                </a:solidFill>
                <a:latin typeface="Book Antiqua"/>
                <a:ea typeface="Book Antiqua"/>
                <a:cs typeface="Book Antiqua"/>
                <a:sym typeface="Book Antiqua"/>
              </a:rPr>
              <a:t> and </a:t>
            </a:r>
            <a:r>
              <a:rPr lang="en" sz="1600" b="1">
                <a:solidFill>
                  <a:srgbClr val="FF0000"/>
                </a:solidFill>
                <a:latin typeface="Book Antiqua"/>
                <a:ea typeface="Book Antiqua"/>
                <a:cs typeface="Book Antiqua"/>
                <a:sym typeface="Book Antiqua"/>
              </a:rPr>
              <a:t>else</a:t>
            </a:r>
            <a:endParaRPr sz="1600" b="1">
              <a:solidFill>
                <a:srgbClr val="FF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247" name="Google Shape;247;p34"/>
          <p:cNvCxnSpPr>
            <a:stCxn id="246" idx="1"/>
          </p:cNvCxnSpPr>
          <p:nvPr/>
        </p:nvCxnSpPr>
        <p:spPr>
          <a:xfrm flipH="1">
            <a:off x="3922575" y="1115825"/>
            <a:ext cx="2757300" cy="1333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8" name="Google Shape;248;p34"/>
          <p:cNvCxnSpPr>
            <a:stCxn id="246" idx="1"/>
          </p:cNvCxnSpPr>
          <p:nvPr/>
        </p:nvCxnSpPr>
        <p:spPr>
          <a:xfrm flipH="1">
            <a:off x="2893875" y="1115825"/>
            <a:ext cx="3786000" cy="2245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#7: Branching</a:t>
            </a:r>
            <a:endParaRPr/>
          </a:p>
        </p:txBody>
      </p:sp>
      <p:sp>
        <p:nvSpPr>
          <p:cNvPr id="254" name="Google Shape;254;p35"/>
          <p:cNvSpPr txBox="1">
            <a:spLocks noGrp="1"/>
          </p:cNvSpPr>
          <p:nvPr>
            <p:ph type="body" idx="1"/>
          </p:nvPr>
        </p:nvSpPr>
        <p:spPr>
          <a:xfrm>
            <a:off x="4854300" y="887000"/>
            <a:ext cx="4231500" cy="38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Now you know four data types: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rgbClr val="FF0000"/>
              </a:buClr>
              <a:buSzPts val="2400"/>
              <a:buChar char="●"/>
            </a:pPr>
            <a:r>
              <a:rPr lang="en">
                <a:solidFill>
                  <a:srgbClr val="FF0000"/>
                </a:solidFill>
              </a:rPr>
              <a:t>Integer</a:t>
            </a:r>
            <a:endParaRPr>
              <a:solidFill>
                <a:srgbClr val="FF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○"/>
            </a:pPr>
            <a:r>
              <a:rPr lang="en">
                <a:solidFill>
                  <a:srgbClr val="FF0000"/>
                </a:solidFill>
              </a:rPr>
              <a:t>1, 54, 720</a:t>
            </a:r>
            <a:endParaRPr>
              <a:solidFill>
                <a:srgbClr val="FF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">
                <a:solidFill>
                  <a:srgbClr val="0000FF"/>
                </a:solidFill>
              </a:rPr>
              <a:t>CodeX image</a:t>
            </a:r>
            <a:endParaRPr>
              <a:solidFill>
                <a:srgbClr val="0000FF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○"/>
            </a:pPr>
            <a:r>
              <a:rPr lang="en">
                <a:solidFill>
                  <a:srgbClr val="0000FF"/>
                </a:solidFill>
              </a:rPr>
              <a:t>pics.HEART, pics.MUSIC</a:t>
            </a:r>
            <a:endParaRPr>
              <a:solidFill>
                <a:srgbClr val="0000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400"/>
              <a:buChar char="●"/>
            </a:pPr>
            <a:r>
              <a:rPr lang="en">
                <a:solidFill>
                  <a:srgbClr val="38761D"/>
                </a:solidFill>
              </a:rPr>
              <a:t>String</a:t>
            </a:r>
            <a:endParaRPr>
              <a:solidFill>
                <a:srgbClr val="38761D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○"/>
            </a:pPr>
            <a:r>
              <a:rPr lang="en">
                <a:solidFill>
                  <a:srgbClr val="38761D"/>
                </a:solidFill>
              </a:rPr>
              <a:t>“Hello”, “Press A”, “cake”</a:t>
            </a:r>
            <a:endParaRPr>
              <a:solidFill>
                <a:srgbClr val="38761D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400"/>
              <a:buChar char="●"/>
            </a:pPr>
            <a:r>
              <a:rPr lang="en">
                <a:solidFill>
                  <a:srgbClr val="9900FF"/>
                </a:solidFill>
              </a:rPr>
              <a:t>Boolean</a:t>
            </a:r>
            <a:endParaRPr>
              <a:solidFill>
                <a:srgbClr val="9900FF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800"/>
              <a:buChar char="○"/>
            </a:pPr>
            <a:r>
              <a:rPr lang="en">
                <a:solidFill>
                  <a:srgbClr val="9900FF"/>
                </a:solidFill>
              </a:rPr>
              <a:t>True, False</a:t>
            </a:r>
            <a:endParaRPr>
              <a:solidFill>
                <a:srgbClr val="9900FF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-295275" algn="l" rtl="0"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boto"/>
              <a:buChar char="●"/>
            </a:pPr>
            <a:endParaRPr/>
          </a:p>
        </p:txBody>
      </p:sp>
      <p:pic>
        <p:nvPicPr>
          <p:cNvPr id="255" name="Google Shape;25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025" y="1029523"/>
            <a:ext cx="3008450" cy="118702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5"/>
          <p:cNvSpPr/>
          <p:nvPr/>
        </p:nvSpPr>
        <p:spPr>
          <a:xfrm>
            <a:off x="694944" y="1133322"/>
            <a:ext cx="833400" cy="209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4D0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57" name="Google Shape;257;p35"/>
          <p:cNvCxnSpPr>
            <a:endCxn id="256" idx="0"/>
          </p:cNvCxnSpPr>
          <p:nvPr/>
        </p:nvCxnSpPr>
        <p:spPr>
          <a:xfrm>
            <a:off x="980844" y="71322"/>
            <a:ext cx="130800" cy="1062000"/>
          </a:xfrm>
          <a:prstGeom prst="straightConnector1">
            <a:avLst/>
          </a:prstGeom>
          <a:noFill/>
          <a:ln w="19050" cap="flat" cmpd="sng">
            <a:solidFill>
              <a:srgbClr val="F4D03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8" name="Google Shape;258;p35"/>
          <p:cNvSpPr txBox="1"/>
          <p:nvPr/>
        </p:nvSpPr>
        <p:spPr>
          <a:xfrm>
            <a:off x="361025" y="2286800"/>
            <a:ext cx="3882000" cy="19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 this example, pressed will be either </a:t>
            </a:r>
            <a:r>
              <a:rPr lang="en" sz="2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r>
              <a:rPr lang="en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" sz="2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r>
              <a:rPr lang="en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(no “quotations”)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This is a data </a:t>
            </a:r>
            <a:r>
              <a:rPr lang="en" sz="2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type</a:t>
            </a:r>
            <a:r>
              <a:rPr lang="en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" sz="24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Boolean</a:t>
            </a:r>
            <a:endParaRPr b="1">
              <a:solidFill>
                <a:srgbClr val="99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6"/>
          <p:cNvSpPr txBox="1">
            <a:spLocks noGrp="1"/>
          </p:cNvSpPr>
          <p:nvPr>
            <p:ph type="title"/>
          </p:nvPr>
        </p:nvSpPr>
        <p:spPr>
          <a:xfrm>
            <a:off x="311700" y="1834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#7</a:t>
            </a:r>
            <a:endParaRPr/>
          </a:p>
        </p:txBody>
      </p:sp>
      <p:sp>
        <p:nvSpPr>
          <p:cNvPr id="264" name="Google Shape;264;p36"/>
          <p:cNvSpPr txBox="1">
            <a:spLocks noGrp="1"/>
          </p:cNvSpPr>
          <p:nvPr>
            <p:ph type="body" idx="1"/>
          </p:nvPr>
        </p:nvSpPr>
        <p:spPr>
          <a:xfrm>
            <a:off x="311700" y="706550"/>
            <a:ext cx="5066700" cy="42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best way to learn about branching is to try it: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Delete most of your code and type the code to the right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the code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Do you see a GREEN light?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Change line 5 to </a:t>
            </a: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pressed = False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the code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Do you see a RED light?</a:t>
            </a:r>
            <a:endParaRPr/>
          </a:p>
        </p:txBody>
      </p:sp>
      <p:pic>
        <p:nvPicPr>
          <p:cNvPr id="265" name="Google Shape;26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1400" y="881650"/>
            <a:ext cx="3456900" cy="288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7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#8: Button hunting</a:t>
            </a:r>
            <a:endParaRPr/>
          </a:p>
        </p:txBody>
      </p:sp>
      <p:sp>
        <p:nvSpPr>
          <p:cNvPr id="271" name="Google Shape;271;p37"/>
          <p:cNvSpPr txBox="1">
            <a:spLocks noGrp="1"/>
          </p:cNvSpPr>
          <p:nvPr>
            <p:ph type="body" idx="1"/>
          </p:nvPr>
        </p:nvSpPr>
        <p:spPr>
          <a:xfrm>
            <a:off x="370725" y="959275"/>
            <a:ext cx="44643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The game will use any four of the six buttons. 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>
                <a:solidFill>
                  <a:srgbClr val="000000"/>
                </a:solidFill>
              </a:rPr>
              <a:t>Look at the picture of the CodeX.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>
                <a:solidFill>
                  <a:srgbClr val="000000"/>
                </a:solidFill>
              </a:rPr>
              <a:t>Can you find all 6 buttons?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110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272" name="Google Shape;272;p37"/>
          <p:cNvPicPr preferRelativeResize="0"/>
          <p:nvPr/>
        </p:nvPicPr>
        <p:blipFill rotWithShape="1">
          <a:blip r:embed="rId3">
            <a:alphaModFix/>
          </a:blip>
          <a:srcRect l="2117" r="2069"/>
          <a:stretch/>
        </p:blipFill>
        <p:spPr>
          <a:xfrm>
            <a:off x="5067800" y="1111675"/>
            <a:ext cx="3639275" cy="281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8"/>
          <p:cNvSpPr txBox="1">
            <a:spLocks noGrp="1"/>
          </p:cNvSpPr>
          <p:nvPr>
            <p:ph type="title"/>
          </p:nvPr>
        </p:nvSpPr>
        <p:spPr>
          <a:xfrm>
            <a:off x="311700" y="232000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#8</a:t>
            </a:r>
            <a:endParaRPr/>
          </a:p>
        </p:txBody>
      </p:sp>
      <p:sp>
        <p:nvSpPr>
          <p:cNvPr id="278" name="Google Shape;278;p38"/>
          <p:cNvSpPr txBox="1">
            <a:spLocks noGrp="1"/>
          </p:cNvSpPr>
          <p:nvPr>
            <p:ph type="body" idx="1"/>
          </p:nvPr>
        </p:nvSpPr>
        <p:spPr>
          <a:xfrm>
            <a:off x="311700" y="935525"/>
            <a:ext cx="3864300" cy="36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Close the instructions panel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the camera to rotate the CodeX until you see the front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on all 6 buttons</a:t>
            </a:r>
            <a:endParaRPr/>
          </a:p>
        </p:txBody>
      </p:sp>
      <p:pic>
        <p:nvPicPr>
          <p:cNvPr id="279" name="Google Shape;279;p38"/>
          <p:cNvPicPr preferRelativeResize="0"/>
          <p:nvPr/>
        </p:nvPicPr>
        <p:blipFill rotWithShape="1">
          <a:blip r:embed="rId3">
            <a:alphaModFix/>
          </a:blip>
          <a:srcRect l="2117" r="2069"/>
          <a:stretch/>
        </p:blipFill>
        <p:spPr>
          <a:xfrm>
            <a:off x="5067800" y="1111675"/>
            <a:ext cx="3639275" cy="281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9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#9: Gamer input</a:t>
            </a:r>
            <a:endParaRPr/>
          </a:p>
        </p:txBody>
      </p:sp>
      <p:sp>
        <p:nvSpPr>
          <p:cNvPr id="285" name="Google Shape;285;p39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7279200" cy="32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There are 2 ways to check for a button press: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●"/>
            </a:pPr>
            <a:r>
              <a:rPr lang="en">
                <a:solidFill>
                  <a:schemeClr val="dk2"/>
                </a:solidFill>
              </a:rPr>
              <a:t>buttons.was_pressed(</a:t>
            </a:r>
            <a:r>
              <a:rPr lang="en" b="1">
                <a:solidFill>
                  <a:srgbClr val="0000FF"/>
                </a:solidFill>
              </a:rPr>
              <a:t>BTN_A</a:t>
            </a:r>
            <a:r>
              <a:rPr lang="en">
                <a:solidFill>
                  <a:schemeClr val="dk2"/>
                </a:solidFill>
              </a:rPr>
              <a:t>)</a:t>
            </a:r>
            <a:endParaRPr>
              <a:solidFill>
                <a:schemeClr val="dk2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○"/>
            </a:pPr>
            <a:r>
              <a:rPr lang="en" sz="2000">
                <a:solidFill>
                  <a:schemeClr val="dk2"/>
                </a:solidFill>
              </a:rPr>
              <a:t>Checks to see if button A was pressed since the last check</a:t>
            </a:r>
            <a:endParaRPr sz="200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buttons.is_pressed(</a:t>
            </a:r>
            <a:r>
              <a:rPr lang="en" b="1">
                <a:solidFill>
                  <a:srgbClr val="0000FF"/>
                </a:solidFill>
              </a:rPr>
              <a:t>BTN_A</a:t>
            </a:r>
            <a:r>
              <a:rPr lang="en">
                <a:solidFill>
                  <a:schemeClr val="dk2"/>
                </a:solidFill>
              </a:rPr>
              <a:t>)</a:t>
            </a:r>
            <a:endParaRPr>
              <a:solidFill>
                <a:schemeClr val="dk2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○"/>
            </a:pPr>
            <a:r>
              <a:rPr lang="en" sz="2000">
                <a:solidFill>
                  <a:schemeClr val="dk2"/>
                </a:solidFill>
              </a:rPr>
              <a:t>Checks to see if button A is currently pressed</a:t>
            </a:r>
            <a:endParaRPr sz="20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 sz="2000" i="1">
                <a:solidFill>
                  <a:srgbClr val="0000FF"/>
                </a:solidFill>
              </a:rPr>
              <a:t>Any of the 6 buttons can be checked in ( ).</a:t>
            </a:r>
            <a:endParaRPr sz="2000" i="1">
              <a:solidFill>
                <a:srgbClr val="0000FF"/>
              </a:solidFill>
            </a:endParaRPr>
          </a:p>
          <a:p>
            <a:pPr marL="457200" lvl="0" indent="-295275" algn="l" rtl="0"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boto"/>
              <a:buChar char="●"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0"/>
          <p:cNvSpPr txBox="1">
            <a:spLocks noGrp="1"/>
          </p:cNvSpPr>
          <p:nvPr>
            <p:ph type="title"/>
          </p:nvPr>
        </p:nvSpPr>
        <p:spPr>
          <a:xfrm>
            <a:off x="432550" y="183475"/>
            <a:ext cx="83997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#9</a:t>
            </a:r>
            <a:endParaRPr/>
          </a:p>
        </p:txBody>
      </p:sp>
      <p:sp>
        <p:nvSpPr>
          <p:cNvPr id="291" name="Google Shape;291;p40"/>
          <p:cNvSpPr txBox="1">
            <a:spLocks noGrp="1"/>
          </p:cNvSpPr>
          <p:nvPr>
            <p:ph type="body" idx="1"/>
          </p:nvPr>
        </p:nvSpPr>
        <p:spPr>
          <a:xfrm>
            <a:off x="4042800" y="654475"/>
            <a:ext cx="5101200" cy="43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For this game, you will check for currently pressed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sz="2200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Add line 4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Change line 6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Run the code and press Button A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Run the code again and do not press Button A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Do you get the results you expect?</a:t>
            </a:r>
            <a:endParaRPr sz="2200"/>
          </a:p>
        </p:txBody>
      </p:sp>
      <p:pic>
        <p:nvPicPr>
          <p:cNvPr id="292" name="Google Shape;29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550" y="806875"/>
            <a:ext cx="3463775" cy="2438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3" name="Google Shape;293;p40"/>
          <p:cNvCxnSpPr/>
          <p:nvPr/>
        </p:nvCxnSpPr>
        <p:spPr>
          <a:xfrm rot="10800000">
            <a:off x="3563725" y="1828250"/>
            <a:ext cx="708300" cy="601800"/>
          </a:xfrm>
          <a:prstGeom prst="straightConnector1">
            <a:avLst/>
          </a:prstGeom>
          <a:noFill/>
          <a:ln w="19050" cap="flat" cmpd="sng">
            <a:solidFill>
              <a:srgbClr val="4EB74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4" name="Google Shape;294;p40"/>
          <p:cNvCxnSpPr/>
          <p:nvPr/>
        </p:nvCxnSpPr>
        <p:spPr>
          <a:xfrm rot="10800000">
            <a:off x="3634525" y="2314500"/>
            <a:ext cx="566700" cy="514500"/>
          </a:xfrm>
          <a:prstGeom prst="straightConnector1">
            <a:avLst/>
          </a:prstGeom>
          <a:noFill/>
          <a:ln w="19050" cap="flat" cmpd="sng">
            <a:solidFill>
              <a:srgbClr val="4EB74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5" name="Google Shape;295;p40"/>
          <p:cNvSpPr/>
          <p:nvPr/>
        </p:nvSpPr>
        <p:spPr>
          <a:xfrm>
            <a:off x="615250" y="1718375"/>
            <a:ext cx="2787300" cy="230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6" name="Google Shape;296;p40"/>
          <p:cNvSpPr/>
          <p:nvPr/>
        </p:nvSpPr>
        <p:spPr>
          <a:xfrm>
            <a:off x="914025" y="2117325"/>
            <a:ext cx="2849400" cy="230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1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Buttons and Branching quiz</a:t>
            </a:r>
            <a:endParaRPr/>
          </a:p>
        </p:txBody>
      </p:sp>
      <p:sp>
        <p:nvSpPr>
          <p:cNvPr id="302" name="Google Shape;302;p41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have been learning about branching and checking for pressed buttons.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Answer the two quiz questions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03" name="Google Shape;30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0777" y="1005839"/>
            <a:ext cx="2244600" cy="1781186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1"/>
          <p:cNvSpPr txBox="1"/>
          <p:nvPr/>
        </p:nvSpPr>
        <p:spPr>
          <a:xfrm>
            <a:off x="6084288" y="2107625"/>
            <a:ext cx="27480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CODEX</a:t>
            </a:r>
            <a:endParaRPr sz="4800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5" name="Google Shape;305;p41"/>
          <p:cNvSpPr/>
          <p:nvPr/>
        </p:nvSpPr>
        <p:spPr>
          <a:xfrm>
            <a:off x="6350775" y="2787025"/>
            <a:ext cx="2244600" cy="445500"/>
          </a:xfrm>
          <a:prstGeom prst="rect">
            <a:avLst/>
          </a:prstGeom>
          <a:solidFill>
            <a:srgbClr val="F4D0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6" name="Google Shape;306;p41"/>
          <p:cNvSpPr txBox="1"/>
          <p:nvPr/>
        </p:nvSpPr>
        <p:spPr>
          <a:xfrm>
            <a:off x="6350925" y="2634625"/>
            <a:ext cx="22446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sz="36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#1: Back to the display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959275"/>
            <a:ext cx="5017800" cy="33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In Mission 2, your program displayed an image. The first image you displayed was a HEART.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●"/>
            </a:pPr>
            <a:r>
              <a:rPr lang="en">
                <a:solidFill>
                  <a:schemeClr val="dk2"/>
                </a:solidFill>
              </a:rPr>
              <a:t>You will practice displaying an image on the LCD screen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 l="44360" t="37064" r="36991" b="45964"/>
          <a:stretch/>
        </p:blipFill>
        <p:spPr>
          <a:xfrm>
            <a:off x="5462475" y="2122975"/>
            <a:ext cx="2021499" cy="1379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2475" y="1034874"/>
            <a:ext cx="3448050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2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#10: For the win!</a:t>
            </a:r>
            <a:endParaRPr/>
          </a:p>
        </p:txBody>
      </p:sp>
      <p:sp>
        <p:nvSpPr>
          <p:cNvPr id="312" name="Google Shape;312;p42"/>
          <p:cNvSpPr txBox="1">
            <a:spLocks noGrp="1"/>
          </p:cNvSpPr>
          <p:nvPr>
            <p:ph type="body" idx="1"/>
          </p:nvPr>
        </p:nvSpPr>
        <p:spPr>
          <a:xfrm>
            <a:off x="311699" y="869975"/>
            <a:ext cx="5703693" cy="32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Now just check a few more buttons and you have a serious twitch game!</a:t>
            </a:r>
            <a:endParaRPr dirty="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 dirty="0">
                <a:solidFill>
                  <a:schemeClr val="dk2"/>
                </a:solidFill>
              </a:rPr>
              <a:t>You can use whatever buttons you want</a:t>
            </a:r>
            <a:endParaRPr dirty="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 dirty="0">
                <a:solidFill>
                  <a:schemeClr val="dk2"/>
                </a:solidFill>
              </a:rPr>
              <a:t>You have 6 buttons to choose from:</a:t>
            </a:r>
            <a:endParaRPr dirty="0"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 dirty="0">
                <a:solidFill>
                  <a:schemeClr val="dk2"/>
                </a:solidFill>
              </a:rPr>
              <a:t>BTN_A, BTN_B, </a:t>
            </a:r>
            <a:br>
              <a:rPr lang="en" dirty="0">
                <a:solidFill>
                  <a:schemeClr val="dk2"/>
                </a:solidFill>
              </a:rPr>
            </a:br>
            <a:r>
              <a:rPr lang="en" dirty="0">
                <a:solidFill>
                  <a:schemeClr val="dk2"/>
                </a:solidFill>
              </a:rPr>
              <a:t>BTN_L, BTN_R, BTN_U, BTN_D</a:t>
            </a:r>
            <a:endParaRPr dirty="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 dirty="0">
                <a:solidFill>
                  <a:schemeClr val="dk2"/>
                </a:solidFill>
              </a:rPr>
              <a:t>What 4 buttons do you want to use for your game?</a:t>
            </a:r>
            <a:endParaRPr dirty="0">
              <a:solidFill>
                <a:schemeClr val="dk2"/>
              </a:solidFill>
            </a:endParaRPr>
          </a:p>
          <a:p>
            <a:pPr marL="457200" lvl="0" indent="-2952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boto"/>
              <a:buChar char="●"/>
            </a:pPr>
            <a:endParaRPr dirty="0"/>
          </a:p>
        </p:txBody>
      </p:sp>
      <p:pic>
        <p:nvPicPr>
          <p:cNvPr id="313" name="Google Shape;313;p42"/>
          <p:cNvPicPr preferRelativeResize="0"/>
          <p:nvPr/>
        </p:nvPicPr>
        <p:blipFill rotWithShape="1">
          <a:blip r:embed="rId3">
            <a:alphaModFix/>
          </a:blip>
          <a:srcRect l="2117" r="2069"/>
          <a:stretch/>
        </p:blipFill>
        <p:spPr>
          <a:xfrm>
            <a:off x="6098519" y="1072876"/>
            <a:ext cx="2880155" cy="2146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3"/>
          <p:cNvSpPr txBox="1">
            <a:spLocks noGrp="1"/>
          </p:cNvSpPr>
          <p:nvPr>
            <p:ph type="title"/>
          </p:nvPr>
        </p:nvSpPr>
        <p:spPr>
          <a:xfrm>
            <a:off x="432550" y="183475"/>
            <a:ext cx="83997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#10</a:t>
            </a:r>
            <a:endParaRPr/>
          </a:p>
        </p:txBody>
      </p:sp>
      <p:sp>
        <p:nvSpPr>
          <p:cNvPr id="319" name="Google Shape;319;p43"/>
          <p:cNvSpPr txBox="1">
            <a:spLocks noGrp="1"/>
          </p:cNvSpPr>
          <p:nvPr>
            <p:ph type="body" idx="1"/>
          </p:nvPr>
        </p:nvSpPr>
        <p:spPr>
          <a:xfrm>
            <a:off x="487175" y="964650"/>
            <a:ext cx="4270200" cy="37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sz="2200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Go to the Mission Log and record the four buttons you will use for your game</a:t>
            </a:r>
            <a:endParaRPr sz="2200"/>
          </a:p>
        </p:txBody>
      </p:sp>
      <p:pic>
        <p:nvPicPr>
          <p:cNvPr id="320" name="Google Shape;320;p43"/>
          <p:cNvPicPr preferRelativeResize="0"/>
          <p:nvPr/>
        </p:nvPicPr>
        <p:blipFill rotWithShape="1">
          <a:blip r:embed="rId3">
            <a:alphaModFix/>
          </a:blip>
          <a:srcRect l="2117" r="2069"/>
          <a:stretch/>
        </p:blipFill>
        <p:spPr>
          <a:xfrm>
            <a:off x="5291025" y="1099413"/>
            <a:ext cx="3357700" cy="25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4"/>
          <p:cNvSpPr txBox="1">
            <a:spLocks noGrp="1"/>
          </p:cNvSpPr>
          <p:nvPr>
            <p:ph type="title"/>
          </p:nvPr>
        </p:nvSpPr>
        <p:spPr>
          <a:xfrm>
            <a:off x="432550" y="183475"/>
            <a:ext cx="83997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#10</a:t>
            </a:r>
            <a:endParaRPr/>
          </a:p>
        </p:txBody>
      </p:sp>
      <p:sp>
        <p:nvSpPr>
          <p:cNvPr id="326" name="Google Shape;326;p44"/>
          <p:cNvSpPr txBox="1">
            <a:spLocks noGrp="1"/>
          </p:cNvSpPr>
          <p:nvPr>
            <p:ph type="body" idx="1"/>
          </p:nvPr>
        </p:nvSpPr>
        <p:spPr>
          <a:xfrm>
            <a:off x="487175" y="768050"/>
            <a:ext cx="5230800" cy="38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sz="2200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In your code, copy line 4 through line 10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Paste the code below line 10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Change Button A to the second button you want to use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Change it in the display.show()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Change it in buttons.is_pressed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Change the pixel from 0 to 1</a:t>
            </a:r>
            <a:endParaRPr sz="2200"/>
          </a:p>
        </p:txBody>
      </p:sp>
      <p:pic>
        <p:nvPicPr>
          <p:cNvPr id="327" name="Google Shape;32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7600" y="865100"/>
            <a:ext cx="3174300" cy="223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5"/>
          <p:cNvSpPr txBox="1">
            <a:spLocks noGrp="1"/>
          </p:cNvSpPr>
          <p:nvPr>
            <p:ph type="title"/>
          </p:nvPr>
        </p:nvSpPr>
        <p:spPr>
          <a:xfrm>
            <a:off x="432550" y="183475"/>
            <a:ext cx="83997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#10</a:t>
            </a:r>
            <a:endParaRPr/>
          </a:p>
        </p:txBody>
      </p:sp>
      <p:sp>
        <p:nvSpPr>
          <p:cNvPr id="333" name="Google Shape;333;p45"/>
          <p:cNvSpPr txBox="1">
            <a:spLocks noGrp="1"/>
          </p:cNvSpPr>
          <p:nvPr>
            <p:ph type="body" idx="1"/>
          </p:nvPr>
        </p:nvSpPr>
        <p:spPr>
          <a:xfrm>
            <a:off x="487175" y="768050"/>
            <a:ext cx="5230800" cy="38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sz="2200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Paste the code again, below the current code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Change the button to the third button you want to use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Change it in the display.show()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Change it in buttons.is_pressed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Change the pixel to 2</a:t>
            </a:r>
            <a:endParaRPr sz="2200"/>
          </a:p>
        </p:txBody>
      </p:sp>
      <p:pic>
        <p:nvPicPr>
          <p:cNvPr id="334" name="Google Shape;33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7975" y="930150"/>
            <a:ext cx="2953325" cy="344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6"/>
          <p:cNvSpPr txBox="1">
            <a:spLocks noGrp="1"/>
          </p:cNvSpPr>
          <p:nvPr>
            <p:ph type="title"/>
          </p:nvPr>
        </p:nvSpPr>
        <p:spPr>
          <a:xfrm>
            <a:off x="432550" y="183475"/>
            <a:ext cx="83997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#10</a:t>
            </a:r>
            <a:endParaRPr/>
          </a:p>
        </p:txBody>
      </p:sp>
      <p:sp>
        <p:nvSpPr>
          <p:cNvPr id="340" name="Google Shape;340;p46"/>
          <p:cNvSpPr txBox="1">
            <a:spLocks noGrp="1"/>
          </p:cNvSpPr>
          <p:nvPr>
            <p:ph type="body" idx="1"/>
          </p:nvPr>
        </p:nvSpPr>
        <p:spPr>
          <a:xfrm>
            <a:off x="487175" y="768050"/>
            <a:ext cx="5230800" cy="38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sz="2200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Paste the code one more time, below the current code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Change the button to the fourth button you want to use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Change it in the display.show()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Change it in buttons.is_pressed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Change the pixel to 3</a:t>
            </a:r>
            <a:endParaRPr sz="2200"/>
          </a:p>
        </p:txBody>
      </p:sp>
      <p:pic>
        <p:nvPicPr>
          <p:cNvPr id="341" name="Google Shape;34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3300" y="555838"/>
            <a:ext cx="2554324" cy="403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7"/>
          <p:cNvSpPr txBox="1">
            <a:spLocks noGrp="1"/>
          </p:cNvSpPr>
          <p:nvPr>
            <p:ph type="title"/>
          </p:nvPr>
        </p:nvSpPr>
        <p:spPr>
          <a:xfrm>
            <a:off x="432550" y="183475"/>
            <a:ext cx="83997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#10</a:t>
            </a:r>
            <a:endParaRPr/>
          </a:p>
        </p:txBody>
      </p:sp>
      <p:sp>
        <p:nvSpPr>
          <p:cNvPr id="347" name="Google Shape;347;p47"/>
          <p:cNvSpPr txBox="1">
            <a:spLocks noGrp="1"/>
          </p:cNvSpPr>
          <p:nvPr>
            <p:ph type="body" idx="1"/>
          </p:nvPr>
        </p:nvSpPr>
        <p:spPr>
          <a:xfrm>
            <a:off x="487175" y="768050"/>
            <a:ext cx="8443200" cy="39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At this point you should have code for the four buttons you chose.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sz="2200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Run the code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If you have any errors, fix them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Try pressing all the buttons and getting all green lights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Try the code again, missing some of the buttons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Do you get the results you expect?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Make any changes you need to so that your program works correctly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Have someone else try your game</a:t>
            </a:r>
            <a:endParaRPr sz="22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8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Post-Mission Reflection</a:t>
            </a:r>
            <a:endParaRPr/>
          </a:p>
        </p:txBody>
      </p:sp>
      <p:sp>
        <p:nvSpPr>
          <p:cNvPr id="353" name="Google Shape;353;p48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Read the “completed mission” message and click to complete the mission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Complete the Mission 4 Log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54" name="Google Shape;35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450" y="4432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9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Clearing your CodeX</a:t>
            </a:r>
            <a:endParaRPr/>
          </a:p>
        </p:txBody>
      </p:sp>
      <p:sp>
        <p:nvSpPr>
          <p:cNvPr id="360" name="Google Shape;360;p49"/>
          <p:cNvSpPr txBox="1"/>
          <p:nvPr/>
        </p:nvSpPr>
        <p:spPr>
          <a:xfrm>
            <a:off x="584225" y="2847375"/>
            <a:ext cx="7317300" cy="12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 to FILE -- BROWSE FILES </a:t>
            </a:r>
            <a:endParaRPr sz="20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Select the “</a:t>
            </a:r>
            <a:r>
              <a:rPr lang="en" sz="20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Clear</a:t>
            </a: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” file and open it</a:t>
            </a:r>
            <a:endParaRPr sz="20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Run the program to clear the CodeX</a:t>
            </a:r>
            <a:endParaRPr sz="20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#1</a:t>
            </a: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382325" y="959275"/>
            <a:ext cx="5313600" cy="3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Create a new file named </a:t>
            </a:r>
            <a:r>
              <a:rPr lang="en" b="1"/>
              <a:t>Display</a:t>
            </a:r>
            <a:endParaRPr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the </a:t>
            </a:r>
            <a:r>
              <a:rPr lang="en" b="1">
                <a:solidFill>
                  <a:schemeClr val="lt1"/>
                </a:solidFill>
                <a:highlight>
                  <a:srgbClr val="434343"/>
                </a:highlight>
              </a:rPr>
              <a:t>File</a:t>
            </a:r>
            <a:r>
              <a:rPr lang="en"/>
              <a:t> menu button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Select “New File…”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Name the file </a:t>
            </a:r>
            <a:r>
              <a:rPr lang="en" b="1"/>
              <a:t>Display</a:t>
            </a:r>
            <a:r>
              <a:rPr lang="en" i="1"/>
              <a:t> </a:t>
            </a:r>
            <a:endParaRPr i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i="1"/>
              <a:t>no spaces in a file name</a:t>
            </a:r>
            <a:endParaRPr i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</a:t>
            </a:r>
            <a:r>
              <a:rPr lang="en" b="1">
                <a:solidFill>
                  <a:schemeClr val="lt1"/>
                </a:solidFill>
                <a:highlight>
                  <a:srgbClr val="434343"/>
                </a:highlight>
              </a:rPr>
              <a:t>Create</a:t>
            </a:r>
            <a:endParaRPr b="1"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6575" y="1068175"/>
            <a:ext cx="3739100" cy="205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#1</a:t>
            </a:r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382325" y="959275"/>
            <a:ext cx="3491700" cy="3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two lines of code to display a PLANE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your code</a:t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6625" y="1082575"/>
            <a:ext cx="4438650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6625" y="2614675"/>
            <a:ext cx="2333421" cy="229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#2: Text messages</a:t>
            </a: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891700" cy="22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Computers work with different </a:t>
            </a:r>
            <a:r>
              <a:rPr lang="en" b="1"/>
              <a:t>types</a:t>
            </a:r>
            <a:r>
              <a:rPr lang="en"/>
              <a:t> of data. So far you have worked with: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b="1">
                <a:solidFill>
                  <a:srgbClr val="FF0000"/>
                </a:solidFill>
              </a:rPr>
              <a:t>Integers</a:t>
            </a:r>
            <a:r>
              <a:rPr lang="en"/>
              <a:t> (counting numbers)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" b="1">
                <a:solidFill>
                  <a:srgbClr val="0000FF"/>
                </a:solidFill>
              </a:rPr>
              <a:t>CodeX images</a:t>
            </a:r>
            <a:endParaRPr b="1">
              <a:solidFill>
                <a:srgbClr val="0000FF"/>
              </a:solidFill>
            </a:endParaRPr>
          </a:p>
        </p:txBody>
      </p:sp>
      <p:pic>
        <p:nvPicPr>
          <p:cNvPr id="99" name="Google Shape;99;p18"/>
          <p:cNvPicPr preferRelativeResize="0"/>
          <p:nvPr/>
        </p:nvPicPr>
        <p:blipFill rotWithShape="1">
          <a:blip r:embed="rId3">
            <a:alphaModFix/>
          </a:blip>
          <a:srcRect r="3809" b="47968"/>
          <a:stretch/>
        </p:blipFill>
        <p:spPr>
          <a:xfrm>
            <a:off x="1632350" y="3225900"/>
            <a:ext cx="1604075" cy="13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 rotWithShape="1">
          <a:blip r:embed="rId3">
            <a:alphaModFix/>
          </a:blip>
          <a:srcRect t="49912"/>
          <a:stretch/>
        </p:blipFill>
        <p:spPr>
          <a:xfrm>
            <a:off x="3556675" y="3225902"/>
            <a:ext cx="1604075" cy="1283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 rotWithShape="1">
          <a:blip r:embed="rId4">
            <a:alphaModFix/>
          </a:blip>
          <a:srcRect b="78326"/>
          <a:stretch/>
        </p:blipFill>
        <p:spPr>
          <a:xfrm>
            <a:off x="5259475" y="3225900"/>
            <a:ext cx="1544325" cy="57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/>
          <p:nvPr/>
        </p:nvSpPr>
        <p:spPr>
          <a:xfrm>
            <a:off x="6610850" y="1806388"/>
            <a:ext cx="6309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</a:rPr>
              <a:t>1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7743450" y="2169100"/>
            <a:ext cx="6309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</a:rPr>
              <a:t>33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7356975" y="1593638"/>
            <a:ext cx="8067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</a:rPr>
              <a:t>279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6941900" y="2285550"/>
            <a:ext cx="6309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</a:rPr>
              <a:t>71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6941900" y="1096638"/>
            <a:ext cx="6309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</a:rPr>
              <a:t>2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8081300" y="901750"/>
            <a:ext cx="6309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</a:rPr>
              <a:t>3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108" name="Google Shape;108;p18"/>
          <p:cNvSpPr/>
          <p:nvPr/>
        </p:nvSpPr>
        <p:spPr>
          <a:xfrm>
            <a:off x="6280090" y="609594"/>
            <a:ext cx="2714250" cy="2491900"/>
          </a:xfrm>
          <a:custGeom>
            <a:avLst/>
            <a:gdLst/>
            <a:ahLst/>
            <a:cxnLst/>
            <a:rect l="l" t="t" r="r" b="b"/>
            <a:pathLst>
              <a:path w="108570" h="99676" extrusionOk="0">
                <a:moveTo>
                  <a:pt x="33454" y="4205"/>
                </a:moveTo>
                <a:cubicBezTo>
                  <a:pt x="31228" y="4205"/>
                  <a:pt x="30011" y="7091"/>
                  <a:pt x="28020" y="8087"/>
                </a:cubicBezTo>
                <a:cubicBezTo>
                  <a:pt x="20301" y="11949"/>
                  <a:pt x="16115" y="20702"/>
                  <a:pt x="11328" y="27884"/>
                </a:cubicBezTo>
                <a:cubicBezTo>
                  <a:pt x="4974" y="37418"/>
                  <a:pt x="-1795" y="49258"/>
                  <a:pt x="458" y="60492"/>
                </a:cubicBezTo>
                <a:cubicBezTo>
                  <a:pt x="2395" y="70154"/>
                  <a:pt x="5947" y="79970"/>
                  <a:pt x="12104" y="87665"/>
                </a:cubicBezTo>
                <a:cubicBezTo>
                  <a:pt x="18559" y="95733"/>
                  <a:pt x="30601" y="100772"/>
                  <a:pt x="40830" y="99311"/>
                </a:cubicBezTo>
                <a:cubicBezTo>
                  <a:pt x="71190" y="94975"/>
                  <a:pt x="114013" y="66494"/>
                  <a:pt x="107987" y="36424"/>
                </a:cubicBezTo>
                <a:cubicBezTo>
                  <a:pt x="106827" y="30636"/>
                  <a:pt x="101654" y="26236"/>
                  <a:pt x="100223" y="20509"/>
                </a:cubicBezTo>
                <a:cubicBezTo>
                  <a:pt x="98604" y="14028"/>
                  <a:pt x="95716" y="6417"/>
                  <a:pt x="89742" y="3428"/>
                </a:cubicBezTo>
                <a:cubicBezTo>
                  <a:pt x="84514" y="812"/>
                  <a:pt x="78074" y="2602"/>
                  <a:pt x="72273" y="1876"/>
                </a:cubicBezTo>
                <a:cubicBezTo>
                  <a:pt x="63919" y="830"/>
                  <a:pt x="55297" y="-939"/>
                  <a:pt x="47041" y="711"/>
                </a:cubicBezTo>
                <a:cubicBezTo>
                  <a:pt x="40853" y="1948"/>
                  <a:pt x="35106" y="5757"/>
                  <a:pt x="28796" y="5757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9" name="Google Shape;109;p18"/>
          <p:cNvSpPr/>
          <p:nvPr/>
        </p:nvSpPr>
        <p:spPr>
          <a:xfrm>
            <a:off x="1268580" y="2959368"/>
            <a:ext cx="5886150" cy="2140925"/>
          </a:xfrm>
          <a:custGeom>
            <a:avLst/>
            <a:gdLst/>
            <a:ahLst/>
            <a:cxnLst/>
            <a:rect l="l" t="t" r="r" b="b"/>
            <a:pathLst>
              <a:path w="235446" h="85637" extrusionOk="0">
                <a:moveTo>
                  <a:pt x="17882" y="7540"/>
                </a:moveTo>
                <a:cubicBezTo>
                  <a:pt x="5511" y="10013"/>
                  <a:pt x="-2520" y="29142"/>
                  <a:pt x="801" y="41312"/>
                </a:cubicBezTo>
                <a:cubicBezTo>
                  <a:pt x="3315" y="50527"/>
                  <a:pt x="10739" y="57849"/>
                  <a:pt x="17493" y="64603"/>
                </a:cubicBezTo>
                <a:cubicBezTo>
                  <a:pt x="24675" y="71785"/>
                  <a:pt x="32912" y="79066"/>
                  <a:pt x="42726" y="81684"/>
                </a:cubicBezTo>
                <a:cubicBezTo>
                  <a:pt x="56640" y="85395"/>
                  <a:pt x="71519" y="86522"/>
                  <a:pt x="85815" y="84789"/>
                </a:cubicBezTo>
                <a:cubicBezTo>
                  <a:pt x="96790" y="83458"/>
                  <a:pt x="106318" y="76441"/>
                  <a:pt x="116870" y="73143"/>
                </a:cubicBezTo>
                <a:cubicBezTo>
                  <a:pt x="132910" y="68130"/>
                  <a:pt x="150216" y="68525"/>
                  <a:pt x="166558" y="64603"/>
                </a:cubicBezTo>
                <a:cubicBezTo>
                  <a:pt x="181840" y="60936"/>
                  <a:pt x="196841" y="56062"/>
                  <a:pt x="211588" y="50629"/>
                </a:cubicBezTo>
                <a:cubicBezTo>
                  <a:pt x="221013" y="47157"/>
                  <a:pt x="234158" y="41978"/>
                  <a:pt x="235267" y="31995"/>
                </a:cubicBezTo>
                <a:cubicBezTo>
                  <a:pt x="235983" y="25549"/>
                  <a:pt x="230535" y="19502"/>
                  <a:pt x="225951" y="14915"/>
                </a:cubicBezTo>
                <a:cubicBezTo>
                  <a:pt x="222707" y="11669"/>
                  <a:pt x="221475" y="5546"/>
                  <a:pt x="217022" y="4434"/>
                </a:cubicBezTo>
                <a:cubicBezTo>
                  <a:pt x="207983" y="2176"/>
                  <a:pt x="198652" y="10623"/>
                  <a:pt x="189461" y="9092"/>
                </a:cubicBezTo>
                <a:cubicBezTo>
                  <a:pt x="180057" y="7525"/>
                  <a:pt x="171798" y="843"/>
                  <a:pt x="162288" y="164"/>
                </a:cubicBezTo>
                <a:cubicBezTo>
                  <a:pt x="153084" y="-493"/>
                  <a:pt x="144551" y="5342"/>
                  <a:pt x="135503" y="7151"/>
                </a:cubicBezTo>
                <a:cubicBezTo>
                  <a:pt x="124464" y="9358"/>
                  <a:pt x="112988" y="7151"/>
                  <a:pt x="101730" y="7151"/>
                </a:cubicBezTo>
                <a:cubicBezTo>
                  <a:pt x="83611" y="7151"/>
                  <a:pt x="65503" y="8316"/>
                  <a:pt x="47384" y="8316"/>
                </a:cubicBezTo>
                <a:cubicBezTo>
                  <a:pt x="37032" y="8316"/>
                  <a:pt x="26150" y="5430"/>
                  <a:pt x="16329" y="8704"/>
                </a:cubicBezTo>
              </a:path>
            </a:pathLst>
          </a:cu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110" name="Google Shape;110;p18"/>
          <p:cNvCxnSpPr/>
          <p:nvPr/>
        </p:nvCxnSpPr>
        <p:spPr>
          <a:xfrm>
            <a:off x="1457650" y="3031750"/>
            <a:ext cx="194100" cy="1554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1" name="Google Shape;111;p18"/>
          <p:cNvCxnSpPr/>
          <p:nvPr/>
        </p:nvCxnSpPr>
        <p:spPr>
          <a:xfrm rot="10800000" flipH="1">
            <a:off x="1816775" y="1658500"/>
            <a:ext cx="4562100" cy="7017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#2: Text messages</a:t>
            </a:r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891700" cy="22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might also want to display words. </a:t>
            </a:r>
            <a:endParaRPr/>
          </a:p>
          <a:p>
            <a:pPr marL="457200" lvl="0" indent="-36957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Words, letters, and characters are the </a:t>
            </a:r>
            <a:br>
              <a:rPr lang="en"/>
            </a:br>
            <a:r>
              <a:rPr lang="en"/>
              <a:t>data </a:t>
            </a:r>
            <a:r>
              <a:rPr lang="en" b="1"/>
              <a:t>type</a:t>
            </a:r>
            <a:r>
              <a:rPr lang="en"/>
              <a:t> </a:t>
            </a:r>
            <a:r>
              <a:rPr lang="en" b="1">
                <a:solidFill>
                  <a:srgbClr val="38761D"/>
                </a:solidFill>
              </a:rPr>
              <a:t>string</a:t>
            </a:r>
            <a:endParaRPr b="1">
              <a:solidFill>
                <a:srgbClr val="38761D"/>
              </a:solidFill>
            </a:endParaRPr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ct val="100000"/>
              <a:buChar char="●"/>
            </a:pPr>
            <a:r>
              <a:rPr lang="en">
                <a:solidFill>
                  <a:srgbClr val="1E1E1E"/>
                </a:solidFill>
              </a:rPr>
              <a:t>Indicate a </a:t>
            </a:r>
            <a:r>
              <a:rPr lang="en" b="1">
                <a:solidFill>
                  <a:srgbClr val="38761D"/>
                </a:solidFill>
              </a:rPr>
              <a:t>string </a:t>
            </a:r>
            <a:r>
              <a:rPr lang="en">
                <a:solidFill>
                  <a:srgbClr val="000000"/>
                </a:solidFill>
              </a:rPr>
              <a:t>by using</a:t>
            </a:r>
            <a:r>
              <a:rPr lang="en" b="1">
                <a:solidFill>
                  <a:srgbClr val="38761D"/>
                </a:solidFill>
              </a:rPr>
              <a:t> “quotation marks”</a:t>
            </a:r>
            <a:endParaRPr b="1">
              <a:solidFill>
                <a:srgbClr val="38761D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18" name="Google Shape;118;p19"/>
          <p:cNvSpPr txBox="1"/>
          <p:nvPr/>
        </p:nvSpPr>
        <p:spPr>
          <a:xfrm>
            <a:off x="2292275" y="3307325"/>
            <a:ext cx="1261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8761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“Hello”</a:t>
            </a:r>
            <a:endParaRPr sz="2400">
              <a:solidFill>
                <a:srgbClr val="38761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4269175" y="3307325"/>
            <a:ext cx="1261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8761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“A”</a:t>
            </a:r>
            <a:endParaRPr sz="2400">
              <a:solidFill>
                <a:srgbClr val="38761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3161750" y="3724750"/>
            <a:ext cx="2553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8761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“My name is Joe”</a:t>
            </a:r>
            <a:endParaRPr sz="2400">
              <a:solidFill>
                <a:srgbClr val="38761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5530675" y="4124375"/>
            <a:ext cx="1261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8761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“xyz”</a:t>
            </a:r>
            <a:endParaRPr sz="2400">
              <a:solidFill>
                <a:srgbClr val="38761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2292275" y="4124375"/>
            <a:ext cx="1261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8761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“#”</a:t>
            </a:r>
            <a:endParaRPr sz="2400">
              <a:solidFill>
                <a:srgbClr val="38761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5470600" y="3307325"/>
            <a:ext cx="2295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8761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“Press a button”</a:t>
            </a:r>
            <a:endParaRPr sz="2400">
              <a:solidFill>
                <a:srgbClr val="38761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3553775" y="4355700"/>
            <a:ext cx="1261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8761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“tacos”</a:t>
            </a:r>
            <a:endParaRPr sz="2400">
              <a:solidFill>
                <a:srgbClr val="38761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5" name="Google Shape;125;p19"/>
          <p:cNvSpPr/>
          <p:nvPr/>
        </p:nvSpPr>
        <p:spPr>
          <a:xfrm>
            <a:off x="2022903" y="3002650"/>
            <a:ext cx="5982775" cy="2145650"/>
          </a:xfrm>
          <a:custGeom>
            <a:avLst/>
            <a:gdLst/>
            <a:ahLst/>
            <a:cxnLst/>
            <a:rect l="l" t="t" r="r" b="b"/>
            <a:pathLst>
              <a:path w="239311" h="85826" extrusionOk="0">
                <a:moveTo>
                  <a:pt x="153239" y="0"/>
                </a:moveTo>
                <a:cubicBezTo>
                  <a:pt x="140213" y="7812"/>
                  <a:pt x="123105" y="4010"/>
                  <a:pt x="108210" y="6987"/>
                </a:cubicBezTo>
                <a:cubicBezTo>
                  <a:pt x="99674" y="8693"/>
                  <a:pt x="91206" y="13263"/>
                  <a:pt x="82589" y="12033"/>
                </a:cubicBezTo>
                <a:cubicBezTo>
                  <a:pt x="77237" y="11269"/>
                  <a:pt x="72783" y="7099"/>
                  <a:pt x="67450" y="6211"/>
                </a:cubicBezTo>
                <a:cubicBezTo>
                  <a:pt x="54931" y="4125"/>
                  <a:pt x="41720" y="1582"/>
                  <a:pt x="29407" y="4658"/>
                </a:cubicBezTo>
                <a:cubicBezTo>
                  <a:pt x="17288" y="7686"/>
                  <a:pt x="4632" y="16875"/>
                  <a:pt x="681" y="28726"/>
                </a:cubicBezTo>
                <a:cubicBezTo>
                  <a:pt x="-1270" y="34578"/>
                  <a:pt x="1494" y="41243"/>
                  <a:pt x="3787" y="46970"/>
                </a:cubicBezTo>
                <a:cubicBezTo>
                  <a:pt x="5195" y="50487"/>
                  <a:pt x="3934" y="54710"/>
                  <a:pt x="5340" y="58228"/>
                </a:cubicBezTo>
                <a:cubicBezTo>
                  <a:pt x="14931" y="82218"/>
                  <a:pt x="52160" y="83561"/>
                  <a:pt x="77931" y="85401"/>
                </a:cubicBezTo>
                <a:cubicBezTo>
                  <a:pt x="114133" y="87985"/>
                  <a:pt x="150934" y="76406"/>
                  <a:pt x="184294" y="62110"/>
                </a:cubicBezTo>
                <a:cubicBezTo>
                  <a:pt x="205491" y="53027"/>
                  <a:pt x="231742" y="41677"/>
                  <a:pt x="239029" y="19797"/>
                </a:cubicBezTo>
                <a:cubicBezTo>
                  <a:pt x="240157" y="16410"/>
                  <a:pt x="234765" y="13123"/>
                  <a:pt x="231265" y="12422"/>
                </a:cubicBezTo>
                <a:cubicBezTo>
                  <a:pt x="222649" y="10695"/>
                  <a:pt x="214170" y="8341"/>
                  <a:pt x="205645" y="6211"/>
                </a:cubicBezTo>
                <a:cubicBezTo>
                  <a:pt x="196480" y="3921"/>
                  <a:pt x="186391" y="9192"/>
                  <a:pt x="177307" y="6599"/>
                </a:cubicBezTo>
                <a:cubicBezTo>
                  <a:pt x="169701" y="4427"/>
                  <a:pt x="154404" y="8298"/>
                  <a:pt x="154404" y="388"/>
                </a:cubicBezTo>
              </a:path>
            </a:pathLst>
          </a:custGeom>
          <a:noFill/>
          <a:ln w="19050" cap="flat" cmpd="sng">
            <a:solidFill>
              <a:srgbClr val="4EB748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126" name="Google Shape;126;p19"/>
          <p:cNvCxnSpPr/>
          <p:nvPr/>
        </p:nvCxnSpPr>
        <p:spPr>
          <a:xfrm>
            <a:off x="2389300" y="2847375"/>
            <a:ext cx="223200" cy="339600"/>
          </a:xfrm>
          <a:prstGeom prst="straightConnector1">
            <a:avLst/>
          </a:prstGeom>
          <a:noFill/>
          <a:ln w="19050" cap="flat" cmpd="sng">
            <a:solidFill>
              <a:srgbClr val="4EB748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382325" y="335875"/>
            <a:ext cx="8450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#2</a:t>
            </a:r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body" idx="1"/>
          </p:nvPr>
        </p:nvSpPr>
        <p:spPr>
          <a:xfrm>
            <a:off x="382325" y="1006000"/>
            <a:ext cx="8198700" cy="35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Go to the Mission Log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Write examples of different data types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Change the code in the display.show() function </a:t>
            </a:r>
            <a:br>
              <a:rPr lang="en"/>
            </a:br>
            <a:r>
              <a:rPr lang="en"/>
              <a:t>to display the text “Ahoy”</a:t>
            </a:r>
            <a:endParaRPr/>
          </a:p>
        </p:txBody>
      </p:sp>
      <p:pic>
        <p:nvPicPr>
          <p:cNvPr id="133" name="Google Shape;13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5575" y="2994400"/>
            <a:ext cx="3689500" cy="149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#3: Good with numbers?</a:t>
            </a:r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78906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computer is very good at doing math.</a:t>
            </a:r>
            <a:endParaRPr b="1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When you define a </a:t>
            </a:r>
            <a:r>
              <a:rPr lang="en" b="1"/>
              <a:t>variable</a:t>
            </a:r>
            <a:r>
              <a:rPr lang="en"/>
              <a:t>, you assign it a value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So far you assigned a </a:t>
            </a:r>
            <a:r>
              <a:rPr lang="en" b="1"/>
              <a:t>literal</a:t>
            </a:r>
            <a:r>
              <a:rPr lang="en"/>
              <a:t> value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can also assign a value by doing math</a:t>
            </a:r>
            <a:endParaRPr/>
          </a:p>
        </p:txBody>
      </p:sp>
      <p:pic>
        <p:nvPicPr>
          <p:cNvPr id="140" name="Google Shape;14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8525" y="2926450"/>
            <a:ext cx="4837950" cy="84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1668</Words>
  <Application>Microsoft Office PowerPoint</Application>
  <PresentationFormat>On-screen Show (16:9)</PresentationFormat>
  <Paragraphs>224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Book Antiqua</vt:lpstr>
      <vt:lpstr>Calibri</vt:lpstr>
      <vt:lpstr>Arial</vt:lpstr>
      <vt:lpstr>Source Sans Pro</vt:lpstr>
      <vt:lpstr>Montserrat</vt:lpstr>
      <vt:lpstr>Roboto</vt:lpstr>
      <vt:lpstr>Raleway</vt:lpstr>
      <vt:lpstr>Plum</vt:lpstr>
      <vt:lpstr>Display Games </vt:lpstr>
      <vt:lpstr>Pre-Mission Preparation</vt:lpstr>
      <vt:lpstr>Objective #1: Back to the display</vt:lpstr>
      <vt:lpstr>Mission Activity #1</vt:lpstr>
      <vt:lpstr>Mission Activity #1</vt:lpstr>
      <vt:lpstr>Objective #2: Text messages</vt:lpstr>
      <vt:lpstr>Objective #2: Text messages</vt:lpstr>
      <vt:lpstr>Mission Activity #2</vt:lpstr>
      <vt:lpstr>Objective #3: Good with numbers?</vt:lpstr>
      <vt:lpstr>Mission Activity #3</vt:lpstr>
      <vt:lpstr>Mission Activity #3</vt:lpstr>
      <vt:lpstr>Objective #4: Converting types</vt:lpstr>
      <vt:lpstr>Objective #4: Converting types</vt:lpstr>
      <vt:lpstr>Mission Activity #4</vt:lpstr>
      <vt:lpstr>Objective #5: Second show message</vt:lpstr>
      <vt:lpstr>Mission Activity #5</vt:lpstr>
      <vt:lpstr>Objective #6: Printing text</vt:lpstr>
      <vt:lpstr>Mission Activity #6</vt:lpstr>
      <vt:lpstr>Typed and Printed quiz</vt:lpstr>
      <vt:lpstr>Objective #7: Branching</vt:lpstr>
      <vt:lpstr>Objective #7: Branching</vt:lpstr>
      <vt:lpstr>Objective #7: Branching</vt:lpstr>
      <vt:lpstr>Objective #7: Branching</vt:lpstr>
      <vt:lpstr>Mission Activity #7</vt:lpstr>
      <vt:lpstr>Objective #8: Button hunting</vt:lpstr>
      <vt:lpstr>Mission Activity #8</vt:lpstr>
      <vt:lpstr>Objective #9: Gamer input</vt:lpstr>
      <vt:lpstr>Mission Activity #9</vt:lpstr>
      <vt:lpstr>Buttons and Branching quiz</vt:lpstr>
      <vt:lpstr>Objective #10: For the win!</vt:lpstr>
      <vt:lpstr>Mission Activity #10</vt:lpstr>
      <vt:lpstr>Mission Activity #10</vt:lpstr>
      <vt:lpstr>Mission Activity #10</vt:lpstr>
      <vt:lpstr>Mission Activity #10</vt:lpstr>
      <vt:lpstr>Mission Activity #10</vt:lpstr>
      <vt:lpstr>Post-Mission Reflection</vt:lpstr>
      <vt:lpstr>Clearing your CodeX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2024-10-27T07:08:31Z</dcterms:modified>
</cp:coreProperties>
</file>